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9113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6650583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txBody>
          <a:bodyPr/>
          <a:lstStyle/>
          <a:p>
            <a:endParaRPr lang="en-GB" dirty="0"/>
          </a:p>
        </p:txBody>
      </p:sp>
      <p:sp>
        <p:nvSpPr>
          <p:cNvPr id="4" name="Text 2"/>
          <p:cNvSpPr/>
          <p:nvPr/>
        </p:nvSpPr>
        <p:spPr>
          <a:xfrm>
            <a:off x="5093137" y="4169093"/>
            <a:ext cx="4443889" cy="694373"/>
          </a:xfrm>
          <a:prstGeom prst="rect">
            <a:avLst/>
          </a:prstGeom>
          <a:noFill/>
          <a:ln/>
        </p:spPr>
        <p:txBody>
          <a:bodyPr wrap="none" rtlCol="0" anchor="t"/>
          <a:lstStyle/>
          <a:p>
            <a:pPr marL="0" indent="0" algn="ctr">
              <a:lnSpc>
                <a:spcPts val="5468"/>
              </a:lnSpc>
              <a:buNone/>
            </a:pPr>
            <a:r>
              <a:rPr lang="en-US" sz="4800" dirty="0">
                <a:solidFill>
                  <a:srgbClr val="38512F"/>
                </a:solidFill>
                <a:latin typeface="Lora" pitchFamily="34" charset="0"/>
                <a:ea typeface="Lora" pitchFamily="34" charset="-122"/>
                <a:cs typeface="Lora" pitchFamily="34" charset="-120"/>
              </a:rPr>
              <a:t>Punctuation</a:t>
            </a:r>
            <a:endParaRPr lang="en-US" sz="4800" dirty="0"/>
          </a:p>
        </p:txBody>
      </p:sp>
      <p:sp>
        <p:nvSpPr>
          <p:cNvPr id="5" name="Text 3"/>
          <p:cNvSpPr/>
          <p:nvPr/>
        </p:nvSpPr>
        <p:spPr>
          <a:xfrm>
            <a:off x="4442341" y="5196721"/>
            <a:ext cx="5745480" cy="347186"/>
          </a:xfrm>
          <a:prstGeom prst="rect">
            <a:avLst/>
          </a:prstGeom>
          <a:noFill/>
          <a:ln/>
        </p:spPr>
        <p:txBody>
          <a:bodyPr wrap="none" rtlCol="0" anchor="t"/>
          <a:lstStyle/>
          <a:p>
            <a:pPr marL="0" indent="0" algn="ctr">
              <a:lnSpc>
                <a:spcPts val="2734"/>
              </a:lnSpc>
              <a:buNone/>
            </a:pPr>
            <a:r>
              <a:rPr lang="en-US" sz="2300" b="1" dirty="0">
                <a:solidFill>
                  <a:srgbClr val="38512F"/>
                </a:solidFill>
                <a:latin typeface="Lora" pitchFamily="34" charset="0"/>
                <a:ea typeface="Lora" pitchFamily="34" charset="-122"/>
                <a:cs typeface="Lora" pitchFamily="34" charset="-120"/>
              </a:rPr>
              <a:t>The Magic Wand for Clear Communication!</a:t>
            </a:r>
            <a:endParaRPr lang="en-US" sz="2300" dirty="0"/>
          </a:p>
        </p:txBody>
      </p:sp>
      <p:sp>
        <p:nvSpPr>
          <p:cNvPr id="6" name="Text 4"/>
          <p:cNvSpPr/>
          <p:nvPr/>
        </p:nvSpPr>
        <p:spPr>
          <a:xfrm>
            <a:off x="2348389" y="5877163"/>
            <a:ext cx="9933503" cy="355402"/>
          </a:xfrm>
          <a:prstGeom prst="rect">
            <a:avLst/>
          </a:prstGeom>
          <a:noFill/>
          <a:ln/>
        </p:spPr>
        <p:txBody>
          <a:bodyPr wrap="none" rtlCol="0" anchor="t"/>
          <a:lstStyle/>
          <a:p>
            <a:pPr marL="0" indent="0" algn="ctr">
              <a:lnSpc>
                <a:spcPts val="2799"/>
              </a:lnSpc>
              <a:buNone/>
            </a:pPr>
            <a:r>
              <a:rPr lang="en-US" sz="1750" i="1" dirty="0">
                <a:solidFill>
                  <a:srgbClr val="F44444"/>
                </a:solidFill>
                <a:latin typeface="Source Sans Pro" pitchFamily="34" charset="0"/>
                <a:ea typeface="Source Sans Pro" pitchFamily="34" charset="-122"/>
                <a:cs typeface="Source Sans Pro" pitchFamily="34" charset="-120"/>
              </a:rPr>
              <a:t>Batch:                  Faculty:             Session :         Subject:</a:t>
            </a:r>
            <a:endParaRPr lang="en-US" sz="1750" dirty="0"/>
          </a:p>
        </p:txBody>
      </p:sp>
      <p:sp>
        <p:nvSpPr>
          <p:cNvPr id="7" name="Text 5"/>
          <p:cNvSpPr/>
          <p:nvPr/>
        </p:nvSpPr>
        <p:spPr>
          <a:xfrm>
            <a:off x="2348389" y="6482477"/>
            <a:ext cx="9933503" cy="355402"/>
          </a:xfrm>
          <a:prstGeom prst="rect">
            <a:avLst/>
          </a:prstGeom>
          <a:noFill/>
          <a:ln/>
        </p:spPr>
        <p:txBody>
          <a:bodyPr wrap="none" rtlCol="0" anchor="t"/>
          <a:lstStyle/>
          <a:p>
            <a:pPr marL="0" indent="0">
              <a:lnSpc>
                <a:spcPts val="2799"/>
              </a:lnSpc>
              <a:buNone/>
            </a:pPr>
            <a:r>
              <a:rPr lang="en-US" sz="1750" dirty="0">
                <a:solidFill>
                  <a:srgbClr val="000000"/>
                </a:solidFill>
                <a:latin typeface="Source Sans Pro" pitchFamily="34" charset="0"/>
                <a:ea typeface="Source Sans Pro" pitchFamily="34" charset="-122"/>
                <a:cs typeface="Source Sans Pro" pitchFamily="34" charset="-120"/>
              </a:rPr>
              <a:t>                            ||  BSAF               ||  Ali Raza            ||  1B                 ||  Functional English</a:t>
            </a:r>
            <a:endParaRPr lang="en-US" sz="1750" dirty="0"/>
          </a:p>
        </p:txBody>
      </p:sp>
      <p:pic>
        <p:nvPicPr>
          <p:cNvPr id="8" name="Image 0" descr="preencoded.png"/>
          <p:cNvPicPr>
            <a:picLocks noChangeAspect="1"/>
          </p:cNvPicPr>
          <p:nvPr/>
        </p:nvPicPr>
        <p:blipFill>
          <a:blip r:embed="rId3"/>
          <a:stretch>
            <a:fillRect/>
          </a:stretch>
        </p:blipFill>
        <p:spPr>
          <a:xfrm>
            <a:off x="0" y="0"/>
            <a:ext cx="14630400" cy="2777490"/>
          </a:xfrm>
          <a:prstGeom prst="rect">
            <a:avLst/>
          </a:prstGeom>
        </p:spPr>
      </p:pic>
    </p:spTree>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833199" y="2513648"/>
            <a:ext cx="3787140" cy="555427"/>
          </a:xfrm>
          <a:prstGeom prst="rect">
            <a:avLst/>
          </a:prstGeom>
          <a:noFill/>
          <a:ln/>
        </p:spPr>
        <p:txBody>
          <a:bodyPr wrap="none" rtlCol="0" anchor="t"/>
          <a:lstStyle/>
          <a:p>
            <a:pPr marL="0" indent="0">
              <a:lnSpc>
                <a:spcPts val="4374"/>
              </a:lnSpc>
              <a:buNone/>
            </a:pPr>
            <a:r>
              <a:rPr lang="en-US" sz="4800" b="1" dirty="0">
                <a:solidFill>
                  <a:srgbClr val="38512F"/>
                </a:solidFill>
                <a:latin typeface="Lora" pitchFamily="34" charset="0"/>
                <a:ea typeface="Lora" pitchFamily="34" charset="-122"/>
                <a:cs typeface="Lora" pitchFamily="34" charset="-120"/>
              </a:rPr>
              <a:t>INTRODUCTION :</a:t>
            </a:r>
            <a:endParaRPr lang="en-US" sz="4800" dirty="0"/>
          </a:p>
        </p:txBody>
      </p:sp>
      <p:sp>
        <p:nvSpPr>
          <p:cNvPr id="5" name="Text 3"/>
          <p:cNvSpPr/>
          <p:nvPr/>
        </p:nvSpPr>
        <p:spPr>
          <a:xfrm>
            <a:off x="833199" y="3291245"/>
            <a:ext cx="7477601" cy="1735931"/>
          </a:xfrm>
          <a:prstGeom prst="rect">
            <a:avLst/>
          </a:prstGeom>
          <a:noFill/>
          <a:ln/>
        </p:spPr>
        <p:txBody>
          <a:bodyPr wrap="square" rtlCol="0" anchor="t"/>
          <a:lstStyle/>
          <a:p>
            <a:pPr marL="0" indent="0">
              <a:lnSpc>
                <a:spcPts val="2734"/>
              </a:lnSpc>
              <a:buNone/>
            </a:pPr>
            <a:r>
              <a:rPr lang="en-US" sz="2300" dirty="0">
                <a:solidFill>
                  <a:srgbClr val="000000"/>
                </a:solidFill>
                <a:latin typeface="Lora" pitchFamily="34" charset="0"/>
                <a:ea typeface="Lora" pitchFamily="34" charset="-122"/>
                <a:cs typeface="Lora" pitchFamily="34" charset="-120"/>
              </a:rPr>
              <a:t>Hello, everyone! Today, we're going to talk about punctuation, the magical tool that makes our writing clear and easy to understand. Imagine punctuation as the superhero of sentences, guiding us through the world of words. Let's dive in!</a:t>
            </a:r>
            <a:endParaRPr lang="en-US" sz="2300" dirty="0"/>
          </a:p>
        </p:txBody>
      </p:sp>
      <p:sp>
        <p:nvSpPr>
          <p:cNvPr id="6" name="Text 4"/>
          <p:cNvSpPr/>
          <p:nvPr/>
        </p:nvSpPr>
        <p:spPr>
          <a:xfrm>
            <a:off x="833199" y="5360432"/>
            <a:ext cx="7477601" cy="355402"/>
          </a:xfrm>
          <a:prstGeom prst="rect">
            <a:avLst/>
          </a:prstGeom>
          <a:noFill/>
          <a:ln/>
        </p:spPr>
        <p:txBody>
          <a:bodyPr wrap="none" rtlCol="0" anchor="t"/>
          <a:lstStyle/>
          <a:p>
            <a:pPr marL="0" indent="0">
              <a:lnSpc>
                <a:spcPts val="2799"/>
              </a:lnSpc>
              <a:buNone/>
            </a:pPr>
            <a:endParaRPr lang="en-US" sz="1750" dirty="0"/>
          </a:p>
        </p:txBody>
      </p:sp>
      <p:pic>
        <p:nvPicPr>
          <p:cNvPr id="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833199" y="3031569"/>
            <a:ext cx="4693920" cy="555427"/>
          </a:xfrm>
          <a:prstGeom prst="rect">
            <a:avLst/>
          </a:prstGeom>
          <a:noFill/>
          <a:ln/>
        </p:spPr>
        <p:txBody>
          <a:bodyPr wrap="none" rtlCol="0" anchor="t"/>
          <a:lstStyle/>
          <a:p>
            <a:pPr marL="0" indent="0">
              <a:lnSpc>
                <a:spcPts val="4374"/>
              </a:lnSpc>
              <a:buNone/>
            </a:pPr>
            <a:r>
              <a:rPr lang="en-US" sz="4800" b="1" dirty="0">
                <a:solidFill>
                  <a:srgbClr val="38512F"/>
                </a:solidFill>
                <a:latin typeface="Lora" pitchFamily="34" charset="0"/>
                <a:ea typeface="Lora" pitchFamily="34" charset="-122"/>
                <a:cs typeface="Lora" pitchFamily="34" charset="-120"/>
              </a:rPr>
              <a:t>What is Punctuation ?</a:t>
            </a:r>
            <a:endParaRPr lang="en-US" sz="4800" dirty="0"/>
          </a:p>
        </p:txBody>
      </p:sp>
      <p:sp>
        <p:nvSpPr>
          <p:cNvPr id="5" name="Text 3"/>
          <p:cNvSpPr/>
          <p:nvPr/>
        </p:nvSpPr>
        <p:spPr>
          <a:xfrm>
            <a:off x="833199" y="3809167"/>
            <a:ext cx="7477601" cy="1388745"/>
          </a:xfrm>
          <a:prstGeom prst="rect">
            <a:avLst/>
          </a:prstGeom>
          <a:noFill/>
          <a:ln/>
        </p:spPr>
        <p:txBody>
          <a:bodyPr wrap="square" rtlCol="0" anchor="t"/>
          <a:lstStyle/>
          <a:p>
            <a:pPr marL="0" indent="0">
              <a:lnSpc>
                <a:spcPts val="2734"/>
              </a:lnSpc>
              <a:buNone/>
            </a:pPr>
            <a:r>
              <a:rPr lang="en-US" sz="2300" dirty="0">
                <a:solidFill>
                  <a:srgbClr val="000000"/>
                </a:solidFill>
                <a:latin typeface="Lora" pitchFamily="34" charset="0"/>
                <a:ea typeface="Lora" pitchFamily="34" charset="-122"/>
                <a:cs typeface="Lora" pitchFamily="34" charset="-120"/>
              </a:rPr>
              <a:t>Punctuation is like the traffic director in writing. It helps us know where to stop, pause, and get excited. Just like traffic signs on the road, punctuation signs in writing keep everything in order.</a:t>
            </a:r>
            <a:endParaRPr lang="en-US" sz="230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4625221" y="754499"/>
            <a:ext cx="5379720" cy="694373"/>
          </a:xfrm>
          <a:prstGeom prst="rect">
            <a:avLst/>
          </a:prstGeom>
          <a:noFill/>
          <a:ln/>
        </p:spPr>
        <p:txBody>
          <a:bodyPr wrap="none" rtlCol="0" anchor="t"/>
          <a:lstStyle/>
          <a:p>
            <a:pPr marL="0" indent="0" algn="ctr">
              <a:lnSpc>
                <a:spcPts val="5468"/>
              </a:lnSpc>
              <a:buNone/>
            </a:pPr>
            <a:r>
              <a:rPr lang="en-US" sz="4374" b="1" dirty="0">
                <a:solidFill>
                  <a:srgbClr val="38512F"/>
                </a:solidFill>
                <a:latin typeface="Lora" pitchFamily="34" charset="0"/>
                <a:ea typeface="Lora" pitchFamily="34" charset="-122"/>
                <a:cs typeface="Lora" pitchFamily="34" charset="-120"/>
              </a:rPr>
              <a:t>Punctuation Marks :</a:t>
            </a:r>
            <a:endParaRPr lang="en-US" sz="4374" dirty="0"/>
          </a:p>
        </p:txBody>
      </p:sp>
      <p:sp>
        <p:nvSpPr>
          <p:cNvPr id="5" name="Text 3"/>
          <p:cNvSpPr/>
          <p:nvPr/>
        </p:nvSpPr>
        <p:spPr>
          <a:xfrm>
            <a:off x="2792730" y="1782128"/>
            <a:ext cx="9489162" cy="888682"/>
          </a:xfrm>
          <a:prstGeom prst="rect">
            <a:avLst/>
          </a:prstGeom>
          <a:noFill/>
          <a:ln/>
        </p:spPr>
        <p:txBody>
          <a:bodyPr wrap="square" rtlCol="0" anchor="t"/>
          <a:lstStyle/>
          <a:p>
            <a:pPr marL="342900" indent="-342900" algn="l">
              <a:lnSpc>
                <a:spcPts val="3499"/>
              </a:lnSpc>
              <a:buSzPct val="100000"/>
              <a:buFont typeface="Wingdings" panose="05000000000000000000" pitchFamily="2" charset="2"/>
              <a:buChar char="Ø"/>
            </a:pPr>
            <a:r>
              <a:rPr lang="en-US" sz="2187" b="1" dirty="0">
                <a:solidFill>
                  <a:srgbClr val="3A3630"/>
                </a:solidFill>
                <a:latin typeface="Source Sans Pro" pitchFamily="34" charset="0"/>
                <a:ea typeface="Source Sans Pro" pitchFamily="34" charset="-122"/>
                <a:cs typeface="Source Sans Pro" pitchFamily="34" charset="-120"/>
              </a:rPr>
              <a:t>The Period (.) - The Stop Sign</a:t>
            </a:r>
            <a:r>
              <a:rPr lang="en-US" sz="2187" dirty="0">
                <a:solidFill>
                  <a:srgbClr val="3A3630"/>
                </a:solidFill>
                <a:latin typeface="Source Sans Pro" pitchFamily="34" charset="0"/>
                <a:ea typeface="Source Sans Pro" pitchFamily="34" charset="-122"/>
                <a:cs typeface="Source Sans Pro" pitchFamily="34" charset="-120"/>
              </a:rPr>
              <a:t> The period is like a stop sign. It tells us when a sentence is finished. It's the boss of full stops in writing.</a:t>
            </a:r>
            <a:endParaRPr lang="en-US" sz="2187" dirty="0"/>
          </a:p>
        </p:txBody>
      </p:sp>
      <p:sp>
        <p:nvSpPr>
          <p:cNvPr id="6" name="Text 4"/>
          <p:cNvSpPr/>
          <p:nvPr/>
        </p:nvSpPr>
        <p:spPr>
          <a:xfrm>
            <a:off x="2348389" y="2920722"/>
            <a:ext cx="9933503" cy="444341"/>
          </a:xfrm>
          <a:prstGeom prst="rect">
            <a:avLst/>
          </a:prstGeom>
          <a:noFill/>
          <a:ln/>
        </p:spPr>
        <p:txBody>
          <a:bodyPr wrap="none" rtlCol="0" anchor="t"/>
          <a:lstStyle/>
          <a:p>
            <a:pPr marL="0" indent="0">
              <a:lnSpc>
                <a:spcPts val="3499"/>
              </a:lnSpc>
              <a:buNone/>
            </a:pPr>
            <a:r>
              <a:rPr lang="en-US" sz="2187" b="1" i="1" dirty="0">
                <a:solidFill>
                  <a:srgbClr val="3A3630"/>
                </a:solidFill>
                <a:latin typeface="Source Sans Pro" pitchFamily="34" charset="0"/>
                <a:ea typeface="Source Sans Pro" pitchFamily="34" charset="-122"/>
                <a:cs typeface="Source Sans Pro" pitchFamily="34" charset="-120"/>
              </a:rPr>
              <a:t>          </a:t>
            </a:r>
            <a:r>
              <a:rPr lang="en-US" sz="2187" b="1" dirty="0">
                <a:solidFill>
                  <a:srgbClr val="3A3630"/>
                </a:solidFill>
                <a:latin typeface="Source Sans Pro" pitchFamily="34" charset="0"/>
                <a:ea typeface="Source Sans Pro" pitchFamily="34" charset="-122"/>
                <a:cs typeface="Source Sans Pro" pitchFamily="34" charset="-120"/>
              </a:rPr>
              <a:t>Example: </a:t>
            </a:r>
            <a:r>
              <a:rPr lang="en-US" sz="2187" dirty="0">
                <a:solidFill>
                  <a:srgbClr val="3A3630"/>
                </a:solidFill>
                <a:latin typeface="Source Sans Pro" pitchFamily="34" charset="0"/>
                <a:ea typeface="Source Sans Pro" pitchFamily="34" charset="-122"/>
                <a:cs typeface="Source Sans Pro" pitchFamily="34" charset="-120"/>
              </a:rPr>
              <a:t>The sun is shining.</a:t>
            </a:r>
            <a:endParaRPr lang="en-US" sz="2187" dirty="0"/>
          </a:p>
        </p:txBody>
      </p:sp>
      <p:sp>
        <p:nvSpPr>
          <p:cNvPr id="7" name="Text 5"/>
          <p:cNvSpPr/>
          <p:nvPr/>
        </p:nvSpPr>
        <p:spPr>
          <a:xfrm>
            <a:off x="2792730" y="3614976"/>
            <a:ext cx="9489162" cy="1333024"/>
          </a:xfrm>
          <a:prstGeom prst="rect">
            <a:avLst/>
          </a:prstGeom>
          <a:noFill/>
          <a:ln/>
        </p:spPr>
        <p:txBody>
          <a:bodyPr wrap="square" rtlCol="0" anchor="t"/>
          <a:lstStyle/>
          <a:p>
            <a:pPr marL="342900" indent="-342900" algn="l">
              <a:lnSpc>
                <a:spcPts val="3499"/>
              </a:lnSpc>
              <a:buSzPct val="100000"/>
              <a:buFont typeface="Wingdings" panose="05000000000000000000" pitchFamily="2" charset="2"/>
              <a:buChar char="Ø"/>
            </a:pPr>
            <a:r>
              <a:rPr lang="en-US" sz="2187" b="1" dirty="0">
                <a:solidFill>
                  <a:srgbClr val="3A3630"/>
                </a:solidFill>
                <a:latin typeface="Source Sans Pro" pitchFamily="34" charset="0"/>
                <a:ea typeface="Source Sans Pro" pitchFamily="34" charset="-122"/>
                <a:cs typeface="Source Sans Pro" pitchFamily="34" charset="-120"/>
              </a:rPr>
              <a:t>The Question Mark (?) - The Curious Friend</a:t>
            </a:r>
            <a:r>
              <a:rPr lang="en-US" sz="2187" dirty="0">
                <a:solidFill>
                  <a:srgbClr val="3A3630"/>
                </a:solidFill>
                <a:latin typeface="Source Sans Pro" pitchFamily="34" charset="0"/>
                <a:ea typeface="Source Sans Pro" pitchFamily="34" charset="-122"/>
                <a:cs typeface="Source Sans Pro" pitchFamily="34" charset="-120"/>
              </a:rPr>
              <a:t> The question mark is like a friend who asks questions. It shows curiosity and makes sentences feel like a little mystery.</a:t>
            </a:r>
            <a:endParaRPr lang="en-US" sz="2187" dirty="0"/>
          </a:p>
        </p:txBody>
      </p:sp>
      <p:sp>
        <p:nvSpPr>
          <p:cNvPr id="8" name="Text 6"/>
          <p:cNvSpPr/>
          <p:nvPr/>
        </p:nvSpPr>
        <p:spPr>
          <a:xfrm>
            <a:off x="2348389" y="5197912"/>
            <a:ext cx="9933503" cy="444341"/>
          </a:xfrm>
          <a:prstGeom prst="rect">
            <a:avLst/>
          </a:prstGeom>
          <a:noFill/>
          <a:ln/>
        </p:spPr>
        <p:txBody>
          <a:bodyPr wrap="none" rtlCol="0" anchor="t"/>
          <a:lstStyle/>
          <a:p>
            <a:pPr marL="0" indent="0">
              <a:lnSpc>
                <a:spcPts val="3499"/>
              </a:lnSpc>
              <a:buNone/>
            </a:pPr>
            <a:r>
              <a:rPr lang="en-US" sz="2187" b="1" dirty="0">
                <a:solidFill>
                  <a:srgbClr val="000000"/>
                </a:solidFill>
                <a:latin typeface="Source Sans Pro" pitchFamily="34" charset="0"/>
                <a:ea typeface="Source Sans Pro" pitchFamily="34" charset="-122"/>
                <a:cs typeface="Source Sans Pro" pitchFamily="34" charset="-120"/>
              </a:rPr>
              <a:t>          Example:</a:t>
            </a:r>
            <a:r>
              <a:rPr lang="en-US" sz="2187" dirty="0">
                <a:solidFill>
                  <a:srgbClr val="3A3630"/>
                </a:solidFill>
                <a:latin typeface="Source Sans Pro" pitchFamily="34" charset="0"/>
                <a:ea typeface="Source Sans Pro" pitchFamily="34" charset="-122"/>
                <a:cs typeface="Source Sans Pro" pitchFamily="34" charset="-120"/>
              </a:rPr>
              <a:t> Where is your book?</a:t>
            </a:r>
            <a:endParaRPr lang="en-US" sz="2187" dirty="0"/>
          </a:p>
        </p:txBody>
      </p:sp>
      <p:sp>
        <p:nvSpPr>
          <p:cNvPr id="9" name="Text 7"/>
          <p:cNvSpPr/>
          <p:nvPr/>
        </p:nvSpPr>
        <p:spPr>
          <a:xfrm>
            <a:off x="2792730" y="5892165"/>
            <a:ext cx="9489162" cy="888682"/>
          </a:xfrm>
          <a:prstGeom prst="rect">
            <a:avLst/>
          </a:prstGeom>
          <a:noFill/>
          <a:ln/>
        </p:spPr>
        <p:txBody>
          <a:bodyPr wrap="square" rtlCol="0" anchor="t"/>
          <a:lstStyle/>
          <a:p>
            <a:pPr marL="342900" indent="-342900" algn="l">
              <a:lnSpc>
                <a:spcPts val="3499"/>
              </a:lnSpc>
              <a:buSzPct val="100000"/>
              <a:buFont typeface="Wingdings" panose="05000000000000000000" pitchFamily="2" charset="2"/>
              <a:buChar char="Ø"/>
            </a:pPr>
            <a:r>
              <a:rPr lang="en-US" sz="2187" b="1" dirty="0">
                <a:solidFill>
                  <a:srgbClr val="3A3630"/>
                </a:solidFill>
                <a:latin typeface="Source Sans Pro" pitchFamily="34" charset="0"/>
                <a:ea typeface="Source Sans Pro" pitchFamily="34" charset="-122"/>
                <a:cs typeface="Source Sans Pro" pitchFamily="34" charset="-120"/>
              </a:rPr>
              <a:t>The Exclamation Mark (!) - The Excitement Booster</a:t>
            </a:r>
            <a:r>
              <a:rPr lang="en-US" sz="2187" dirty="0">
                <a:solidFill>
                  <a:srgbClr val="3A3630"/>
                </a:solidFill>
                <a:latin typeface="Source Sans Pro" pitchFamily="34" charset="0"/>
                <a:ea typeface="Source Sans Pro" pitchFamily="34" charset="-122"/>
                <a:cs typeface="Source Sans Pro" pitchFamily="34" charset="-120"/>
              </a:rPr>
              <a:t> The exclamation mark is like adding fireworks to our words. It shouts excitement or strong feelings.</a:t>
            </a:r>
          </a:p>
          <a:p>
            <a:pPr marL="342900" indent="-342900" algn="l">
              <a:lnSpc>
                <a:spcPts val="3499"/>
              </a:lnSpc>
              <a:buSzPct val="100000"/>
              <a:buFont typeface="Wingdings" panose="05000000000000000000" pitchFamily="2" charset="2"/>
              <a:buChar char="Ø"/>
            </a:pPr>
            <a:endParaRPr lang="en-US" sz="2187" dirty="0">
              <a:solidFill>
                <a:srgbClr val="3A3630"/>
              </a:solidFill>
              <a:latin typeface="Source Sans Pro" pitchFamily="34" charset="0"/>
              <a:ea typeface="Source Sans Pro" pitchFamily="34" charset="-122"/>
              <a:cs typeface="Source Sans Pro" pitchFamily="34" charset="-120"/>
            </a:endParaRPr>
          </a:p>
          <a:p>
            <a:pPr marL="342900" indent="-342900" algn="l">
              <a:lnSpc>
                <a:spcPts val="3499"/>
              </a:lnSpc>
              <a:buSzPct val="100000"/>
              <a:buFont typeface="Wingdings" panose="05000000000000000000" pitchFamily="2" charset="2"/>
              <a:buChar char="Ø"/>
            </a:pPr>
            <a:endParaRPr lang="en-US" sz="2187" dirty="0"/>
          </a:p>
        </p:txBody>
      </p:sp>
      <p:sp>
        <p:nvSpPr>
          <p:cNvPr id="10" name="Text 8"/>
          <p:cNvSpPr/>
          <p:nvPr/>
        </p:nvSpPr>
        <p:spPr>
          <a:xfrm>
            <a:off x="2468705" y="7367349"/>
            <a:ext cx="9933503" cy="444341"/>
          </a:xfrm>
          <a:prstGeom prst="rect">
            <a:avLst/>
          </a:prstGeom>
          <a:noFill/>
          <a:ln/>
        </p:spPr>
        <p:txBody>
          <a:bodyPr wrap="none" rtlCol="0" anchor="t"/>
          <a:lstStyle/>
          <a:p>
            <a:pPr marL="0" indent="0">
              <a:lnSpc>
                <a:spcPts val="3499"/>
              </a:lnSpc>
              <a:buNone/>
            </a:pPr>
            <a:r>
              <a:rPr lang="en-US" sz="2187" b="1" i="1" dirty="0">
                <a:solidFill>
                  <a:srgbClr val="3A3630"/>
                </a:solidFill>
                <a:latin typeface="Source Sans Pro" pitchFamily="34" charset="0"/>
                <a:ea typeface="Source Sans Pro" pitchFamily="34" charset="-122"/>
                <a:cs typeface="Source Sans Pro" pitchFamily="34" charset="-120"/>
              </a:rPr>
              <a:t>      </a:t>
            </a:r>
            <a:r>
              <a:rPr lang="en-US" sz="2187" dirty="0">
                <a:solidFill>
                  <a:srgbClr val="3A3630"/>
                </a:solidFill>
                <a:latin typeface="Source Sans Pro" pitchFamily="34" charset="0"/>
                <a:ea typeface="Source Sans Pro" pitchFamily="34" charset="-122"/>
                <a:cs typeface="Source Sans Pro" pitchFamily="34" charset="-120"/>
              </a:rPr>
              <a:t>  </a:t>
            </a:r>
            <a:r>
              <a:rPr lang="en-US" sz="2187" b="1" dirty="0">
                <a:solidFill>
                  <a:srgbClr val="3A3630"/>
                </a:solidFill>
                <a:latin typeface="Source Sans Pro" pitchFamily="34" charset="0"/>
                <a:ea typeface="Source Sans Pro" pitchFamily="34" charset="-122"/>
                <a:cs typeface="Source Sans Pro" pitchFamily="34" charset="-120"/>
              </a:rPr>
              <a:t>Example: </a:t>
            </a:r>
            <a:r>
              <a:rPr lang="en-US" sz="2187" dirty="0">
                <a:solidFill>
                  <a:srgbClr val="3A3630"/>
                </a:solidFill>
                <a:latin typeface="Source Sans Pro" pitchFamily="34" charset="0"/>
                <a:ea typeface="Source Sans Pro" pitchFamily="34" charset="-122"/>
                <a:cs typeface="Source Sans Pro" pitchFamily="34" charset="-120"/>
              </a:rPr>
              <a:t>What a beautiful sunset!</a:t>
            </a:r>
            <a:endParaRPr lang="en-US" sz="2187" dirty="0"/>
          </a:p>
        </p:txBody>
      </p:sp>
      <p:pic>
        <p:nvPicPr>
          <p:cNvPr id="17" name="Picture 16">
            <a:extLst>
              <a:ext uri="{FF2B5EF4-FFF2-40B4-BE49-F238E27FC236}">
                <a16:creationId xmlns:a16="http://schemas.microsoft.com/office/drawing/2014/main" id="{4F7740D0-07C3-3856-A63F-B22D888F5966}"/>
              </a:ext>
            </a:extLst>
          </p:cNvPr>
          <p:cNvPicPr>
            <a:picLocks noChangeAspect="1"/>
          </p:cNvPicPr>
          <p:nvPr/>
        </p:nvPicPr>
        <p:blipFill>
          <a:blip r:embed="rId3"/>
          <a:stretch>
            <a:fillRect/>
          </a:stretch>
        </p:blipFill>
        <p:spPr>
          <a:xfrm>
            <a:off x="217170" y="0"/>
            <a:ext cx="1214676" cy="1214676"/>
          </a:xfrm>
          <a:prstGeom prst="rect">
            <a:avLst/>
          </a:prstGeom>
        </p:spPr>
      </p:pic>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txBody>
          <a:bodyPr/>
          <a:lstStyle/>
          <a:p>
            <a:endParaRPr lang="en-GB" dirty="0"/>
          </a:p>
        </p:txBody>
      </p:sp>
      <p:sp>
        <p:nvSpPr>
          <p:cNvPr id="4" name="Text 2"/>
          <p:cNvSpPr/>
          <p:nvPr/>
        </p:nvSpPr>
        <p:spPr>
          <a:xfrm>
            <a:off x="2792730" y="726758"/>
            <a:ext cx="9489162" cy="888682"/>
          </a:xfrm>
          <a:prstGeom prst="rect">
            <a:avLst/>
          </a:prstGeom>
          <a:noFill/>
          <a:ln/>
        </p:spPr>
        <p:txBody>
          <a:bodyPr wrap="square" rtlCol="0" anchor="t"/>
          <a:lstStyle/>
          <a:p>
            <a:pPr marL="342900" indent="-342900" algn="l">
              <a:lnSpc>
                <a:spcPts val="3499"/>
              </a:lnSpc>
              <a:buSzPct val="100000"/>
              <a:buFont typeface="Wingdings" panose="05000000000000000000" pitchFamily="2" charset="2"/>
              <a:buChar char="Ø"/>
            </a:pPr>
            <a:endParaRPr lang="en-US" sz="2187" b="1" dirty="0">
              <a:solidFill>
                <a:srgbClr val="3A3630"/>
              </a:solidFill>
              <a:latin typeface="Source Sans Pro" pitchFamily="34" charset="0"/>
              <a:ea typeface="Source Sans Pro" pitchFamily="34" charset="-122"/>
              <a:cs typeface="Source Sans Pro" pitchFamily="34" charset="-120"/>
            </a:endParaRPr>
          </a:p>
          <a:p>
            <a:pPr marL="342900" indent="-342900" algn="l">
              <a:lnSpc>
                <a:spcPts val="3499"/>
              </a:lnSpc>
              <a:buSzPct val="100000"/>
              <a:buFont typeface="Wingdings" panose="05000000000000000000" pitchFamily="2" charset="2"/>
              <a:buChar char="Ø"/>
            </a:pPr>
            <a:r>
              <a:rPr lang="en-US" sz="2187" b="1" dirty="0">
                <a:solidFill>
                  <a:srgbClr val="3A3630"/>
                </a:solidFill>
                <a:latin typeface="Source Sans Pro" pitchFamily="34" charset="0"/>
                <a:ea typeface="Source Sans Pro" pitchFamily="34" charset="-122"/>
                <a:cs typeface="Source Sans Pro" pitchFamily="34" charset="-120"/>
              </a:rPr>
              <a:t>The Comma (,) - The Pause Button</a:t>
            </a:r>
            <a:r>
              <a:rPr lang="en-US" sz="2187" dirty="0">
                <a:solidFill>
                  <a:srgbClr val="3A3630"/>
                </a:solidFill>
                <a:latin typeface="Source Sans Pro" pitchFamily="34" charset="0"/>
                <a:ea typeface="Source Sans Pro" pitchFamily="34" charset="-122"/>
                <a:cs typeface="Source Sans Pro" pitchFamily="34" charset="-120"/>
              </a:rPr>
              <a:t> Commas are like tiny breaks in sentences. They help us catch our breath and make writing easier to follow.</a:t>
            </a:r>
            <a:endParaRPr lang="en-US" sz="2187" dirty="0"/>
          </a:p>
        </p:txBody>
      </p:sp>
      <p:sp>
        <p:nvSpPr>
          <p:cNvPr id="5" name="Text 3"/>
          <p:cNvSpPr/>
          <p:nvPr/>
        </p:nvSpPr>
        <p:spPr>
          <a:xfrm>
            <a:off x="2480736" y="2635507"/>
            <a:ext cx="9933503" cy="444341"/>
          </a:xfrm>
          <a:prstGeom prst="rect">
            <a:avLst/>
          </a:prstGeom>
          <a:noFill/>
          <a:ln/>
        </p:spPr>
        <p:txBody>
          <a:bodyPr wrap="none" rtlCol="0" anchor="t"/>
          <a:lstStyle/>
          <a:p>
            <a:pPr marL="0" indent="0">
              <a:lnSpc>
                <a:spcPts val="3499"/>
              </a:lnSpc>
              <a:buNone/>
            </a:pPr>
            <a:r>
              <a:rPr lang="en-US" sz="2187" i="1" dirty="0">
                <a:solidFill>
                  <a:srgbClr val="3A3630"/>
                </a:solidFill>
                <a:latin typeface="Source Sans Pro" pitchFamily="34" charset="0"/>
                <a:ea typeface="Source Sans Pro" pitchFamily="34" charset="-122"/>
                <a:cs typeface="Source Sans Pro" pitchFamily="34" charset="-120"/>
              </a:rPr>
              <a:t>      </a:t>
            </a:r>
            <a:r>
              <a:rPr lang="en-US" sz="2187" b="1" i="1" dirty="0">
                <a:solidFill>
                  <a:srgbClr val="3A3630"/>
                </a:solidFill>
                <a:latin typeface="Source Sans Pro" pitchFamily="34" charset="0"/>
                <a:ea typeface="Source Sans Pro" pitchFamily="34" charset="-122"/>
                <a:cs typeface="Source Sans Pro" pitchFamily="34" charset="-120"/>
              </a:rPr>
              <a:t>  </a:t>
            </a:r>
            <a:r>
              <a:rPr lang="en-US" sz="2187" b="1" dirty="0">
                <a:solidFill>
                  <a:srgbClr val="3A3630"/>
                </a:solidFill>
                <a:latin typeface="Source Sans Pro" pitchFamily="34" charset="0"/>
                <a:ea typeface="Source Sans Pro" pitchFamily="34" charset="-122"/>
                <a:cs typeface="Source Sans Pro" pitchFamily="34" charset="-120"/>
              </a:rPr>
              <a:t>Example: </a:t>
            </a:r>
            <a:r>
              <a:rPr lang="en-US" sz="2187" dirty="0">
                <a:solidFill>
                  <a:srgbClr val="3A3630"/>
                </a:solidFill>
                <a:latin typeface="Source Sans Pro" pitchFamily="34" charset="0"/>
                <a:ea typeface="Source Sans Pro" pitchFamily="34" charset="-122"/>
                <a:cs typeface="Source Sans Pro" pitchFamily="34" charset="-120"/>
              </a:rPr>
              <a:t>The cat is sleeping, and the dog is barking.</a:t>
            </a:r>
            <a:endParaRPr lang="en-US" sz="2187" dirty="0"/>
          </a:p>
        </p:txBody>
      </p:sp>
      <p:sp>
        <p:nvSpPr>
          <p:cNvPr id="6" name="Text 4"/>
          <p:cNvSpPr/>
          <p:nvPr/>
        </p:nvSpPr>
        <p:spPr>
          <a:xfrm>
            <a:off x="2792730" y="3333119"/>
            <a:ext cx="9489162" cy="888682"/>
          </a:xfrm>
          <a:prstGeom prst="rect">
            <a:avLst/>
          </a:prstGeom>
          <a:noFill/>
          <a:ln/>
        </p:spPr>
        <p:txBody>
          <a:bodyPr wrap="square" rtlCol="0" anchor="t"/>
          <a:lstStyle/>
          <a:p>
            <a:pPr marL="342900" indent="-342900" algn="l">
              <a:lnSpc>
                <a:spcPts val="3499"/>
              </a:lnSpc>
              <a:buSzPct val="100000"/>
              <a:buFont typeface="Wingdings" panose="05000000000000000000" pitchFamily="2" charset="2"/>
              <a:buChar char="Ø"/>
            </a:pPr>
            <a:r>
              <a:rPr lang="en-US" sz="2187" b="1" dirty="0">
                <a:solidFill>
                  <a:srgbClr val="3A3630"/>
                </a:solidFill>
                <a:latin typeface="Source Sans Pro" pitchFamily="34" charset="0"/>
                <a:ea typeface="Source Sans Pro" pitchFamily="34" charset="-122"/>
                <a:cs typeface="Source Sans Pro" pitchFamily="34" charset="-120"/>
              </a:rPr>
              <a:t>The Apostrophe (') - The Ownership Marker</a:t>
            </a:r>
            <a:r>
              <a:rPr lang="en-US" sz="2187" dirty="0">
                <a:solidFill>
                  <a:srgbClr val="3A3630"/>
                </a:solidFill>
                <a:latin typeface="Source Sans Pro" pitchFamily="34" charset="0"/>
                <a:ea typeface="Source Sans Pro" pitchFamily="34" charset="-122"/>
                <a:cs typeface="Source Sans Pro" pitchFamily="34" charset="-120"/>
              </a:rPr>
              <a:t> The apostrophe shows who owns what. It's a small but mighty tool.</a:t>
            </a:r>
            <a:endParaRPr lang="en-US" sz="2187" dirty="0"/>
          </a:p>
        </p:txBody>
      </p:sp>
      <p:sp>
        <p:nvSpPr>
          <p:cNvPr id="7" name="Text 5"/>
          <p:cNvSpPr/>
          <p:nvPr/>
        </p:nvSpPr>
        <p:spPr>
          <a:xfrm>
            <a:off x="2570558" y="4478395"/>
            <a:ext cx="9933503" cy="444341"/>
          </a:xfrm>
          <a:prstGeom prst="rect">
            <a:avLst/>
          </a:prstGeom>
          <a:noFill/>
          <a:ln/>
        </p:spPr>
        <p:txBody>
          <a:bodyPr wrap="none" rtlCol="0" anchor="t"/>
          <a:lstStyle/>
          <a:p>
            <a:pPr marL="0" indent="0">
              <a:lnSpc>
                <a:spcPts val="3499"/>
              </a:lnSpc>
              <a:buNone/>
            </a:pPr>
            <a:r>
              <a:rPr lang="en-US" sz="2187" b="1" dirty="0">
                <a:solidFill>
                  <a:srgbClr val="000000"/>
                </a:solidFill>
                <a:latin typeface="Source Sans Pro" pitchFamily="34" charset="0"/>
                <a:ea typeface="Source Sans Pro" pitchFamily="34" charset="-122"/>
                <a:cs typeface="Source Sans Pro" pitchFamily="34" charset="-120"/>
              </a:rPr>
              <a:t>        Example:</a:t>
            </a:r>
            <a:r>
              <a:rPr lang="en-US" sz="2187" dirty="0">
                <a:solidFill>
                  <a:srgbClr val="3A3630"/>
                </a:solidFill>
                <a:latin typeface="Source Sans Pro" pitchFamily="34" charset="0"/>
                <a:ea typeface="Source Sans Pro" pitchFamily="34" charset="-122"/>
                <a:cs typeface="Source Sans Pro" pitchFamily="34" charset="-120"/>
              </a:rPr>
              <a:t> Sarah's cat is fluffy.</a:t>
            </a:r>
            <a:endParaRPr lang="en-US" sz="2187" dirty="0"/>
          </a:p>
        </p:txBody>
      </p:sp>
      <p:sp>
        <p:nvSpPr>
          <p:cNvPr id="8" name="Text 6"/>
          <p:cNvSpPr/>
          <p:nvPr/>
        </p:nvSpPr>
        <p:spPr>
          <a:xfrm>
            <a:off x="2792730" y="5183574"/>
            <a:ext cx="9489162" cy="888682"/>
          </a:xfrm>
          <a:prstGeom prst="rect">
            <a:avLst/>
          </a:prstGeom>
          <a:noFill/>
          <a:ln/>
        </p:spPr>
        <p:txBody>
          <a:bodyPr wrap="square" rtlCol="0" anchor="t"/>
          <a:lstStyle/>
          <a:p>
            <a:pPr marL="342900" indent="-342900" algn="l">
              <a:lnSpc>
                <a:spcPts val="3499"/>
              </a:lnSpc>
              <a:buSzPct val="100000"/>
              <a:buFont typeface="Wingdings" panose="05000000000000000000" pitchFamily="2" charset="2"/>
              <a:buChar char="Ø"/>
            </a:pPr>
            <a:r>
              <a:rPr lang="en-US" sz="2187" b="1" dirty="0">
                <a:solidFill>
                  <a:srgbClr val="3A3630"/>
                </a:solidFill>
                <a:latin typeface="Source Sans Pro" pitchFamily="34" charset="0"/>
                <a:ea typeface="Source Sans Pro" pitchFamily="34" charset="-122"/>
                <a:cs typeface="Source Sans Pro" pitchFamily="34" charset="-120"/>
              </a:rPr>
              <a:t>Quotation Marks (" ") - The Speech Frame</a:t>
            </a:r>
            <a:r>
              <a:rPr lang="en-US" sz="2187" dirty="0">
                <a:solidFill>
                  <a:srgbClr val="3A3630"/>
                </a:solidFill>
                <a:latin typeface="Source Sans Pro" pitchFamily="34" charset="0"/>
                <a:ea typeface="Source Sans Pro" pitchFamily="34" charset="-122"/>
                <a:cs typeface="Source Sans Pro" pitchFamily="34" charset="-120"/>
              </a:rPr>
              <a:t> Quotation marks frame words spoken by someone. They create a special box for speech.</a:t>
            </a:r>
            <a:endParaRPr lang="en-US" sz="2187" dirty="0"/>
          </a:p>
        </p:txBody>
      </p:sp>
      <p:sp>
        <p:nvSpPr>
          <p:cNvPr id="9" name="Text 7"/>
          <p:cNvSpPr/>
          <p:nvPr/>
        </p:nvSpPr>
        <p:spPr>
          <a:xfrm>
            <a:off x="2570559" y="6316087"/>
            <a:ext cx="9933503" cy="444341"/>
          </a:xfrm>
          <a:prstGeom prst="rect">
            <a:avLst/>
          </a:prstGeom>
          <a:noFill/>
          <a:ln/>
        </p:spPr>
        <p:txBody>
          <a:bodyPr wrap="none" rtlCol="0" anchor="t"/>
          <a:lstStyle/>
          <a:p>
            <a:pPr marL="0" indent="0">
              <a:lnSpc>
                <a:spcPts val="3499"/>
              </a:lnSpc>
              <a:buNone/>
            </a:pPr>
            <a:r>
              <a:rPr lang="en-US" sz="2187" b="1" i="1" dirty="0">
                <a:solidFill>
                  <a:srgbClr val="3A3630"/>
                </a:solidFill>
                <a:latin typeface="Source Sans Pro" pitchFamily="34" charset="0"/>
                <a:ea typeface="Source Sans Pro" pitchFamily="34" charset="-122"/>
                <a:cs typeface="Source Sans Pro" pitchFamily="34" charset="-120"/>
              </a:rPr>
              <a:t>      </a:t>
            </a:r>
            <a:r>
              <a:rPr lang="en-US" sz="2187" dirty="0">
                <a:solidFill>
                  <a:srgbClr val="3A3630"/>
                </a:solidFill>
                <a:latin typeface="Source Sans Pro" pitchFamily="34" charset="0"/>
                <a:ea typeface="Source Sans Pro" pitchFamily="34" charset="-122"/>
                <a:cs typeface="Source Sans Pro" pitchFamily="34" charset="-120"/>
              </a:rPr>
              <a:t>  </a:t>
            </a:r>
            <a:r>
              <a:rPr lang="en-US" sz="2187" b="1" dirty="0">
                <a:solidFill>
                  <a:srgbClr val="3A3630"/>
                </a:solidFill>
                <a:latin typeface="Source Sans Pro" pitchFamily="34" charset="0"/>
                <a:ea typeface="Source Sans Pro" pitchFamily="34" charset="-122"/>
                <a:cs typeface="Source Sans Pro" pitchFamily="34" charset="-120"/>
              </a:rPr>
              <a:t>Example: </a:t>
            </a:r>
            <a:r>
              <a:rPr lang="en-US" sz="2187" dirty="0">
                <a:solidFill>
                  <a:srgbClr val="3A3630"/>
                </a:solidFill>
                <a:latin typeface="Source Sans Pro" pitchFamily="34" charset="0"/>
                <a:ea typeface="Source Sans Pro" pitchFamily="34" charset="-122"/>
                <a:cs typeface="Source Sans Pro" pitchFamily="34" charset="-120"/>
              </a:rPr>
              <a:t>She said, "Hello!"</a:t>
            </a:r>
            <a:endParaRPr lang="en-US" sz="2187" dirty="0"/>
          </a:p>
        </p:txBody>
      </p:sp>
      <p:pic>
        <p:nvPicPr>
          <p:cNvPr id="11" name="Picture 10">
            <a:extLst>
              <a:ext uri="{FF2B5EF4-FFF2-40B4-BE49-F238E27FC236}">
                <a16:creationId xmlns:a16="http://schemas.microsoft.com/office/drawing/2014/main" id="{F5D71A30-724F-8005-028D-39A86B009637}"/>
              </a:ext>
            </a:extLst>
          </p:cNvPr>
          <p:cNvPicPr>
            <a:picLocks noChangeAspect="1"/>
          </p:cNvPicPr>
          <p:nvPr/>
        </p:nvPicPr>
        <p:blipFill>
          <a:blip r:embed="rId3"/>
          <a:stretch>
            <a:fillRect/>
          </a:stretch>
        </p:blipFill>
        <p:spPr>
          <a:xfrm>
            <a:off x="217170" y="0"/>
            <a:ext cx="1214676" cy="1214676"/>
          </a:xfrm>
          <a:prstGeom prst="rect">
            <a:avLst/>
          </a:prstGeom>
        </p:spPr>
      </p:pic>
    </p:spTree>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2913046" y="1058288"/>
            <a:ext cx="9489162" cy="888682"/>
          </a:xfrm>
          <a:prstGeom prst="rect">
            <a:avLst/>
          </a:prstGeom>
          <a:noFill/>
          <a:ln/>
        </p:spPr>
        <p:txBody>
          <a:bodyPr wrap="square" rtlCol="0" anchor="t"/>
          <a:lstStyle/>
          <a:p>
            <a:pPr marL="342900" indent="-342900" algn="l">
              <a:lnSpc>
                <a:spcPts val="3499"/>
              </a:lnSpc>
              <a:buSzPct val="100000"/>
              <a:buFont typeface="Wingdings" panose="05000000000000000000" pitchFamily="2" charset="2"/>
              <a:buChar char="Ø"/>
            </a:pPr>
            <a:r>
              <a:rPr lang="en-US" sz="2187" b="1" dirty="0">
                <a:solidFill>
                  <a:srgbClr val="3A3630"/>
                </a:solidFill>
                <a:latin typeface="Source Sans Pro" pitchFamily="34" charset="0"/>
                <a:ea typeface="Source Sans Pro" pitchFamily="34" charset="-122"/>
                <a:cs typeface="Source Sans Pro" pitchFamily="34" charset="-120"/>
              </a:rPr>
              <a:t>Colon (:) - The Gateway to More</a:t>
            </a:r>
            <a:r>
              <a:rPr lang="en-US" sz="2187" dirty="0">
                <a:solidFill>
                  <a:srgbClr val="3A3630"/>
                </a:solidFill>
                <a:latin typeface="Source Sans Pro" pitchFamily="34" charset="0"/>
                <a:ea typeface="Source Sans Pro" pitchFamily="34" charset="-122"/>
                <a:cs typeface="Source Sans Pro" pitchFamily="34" charset="-120"/>
              </a:rPr>
              <a:t> The colon opens the door to more information. It introduces something important or a list.</a:t>
            </a:r>
            <a:endParaRPr lang="en-US" sz="2187" dirty="0"/>
          </a:p>
        </p:txBody>
      </p:sp>
      <p:sp>
        <p:nvSpPr>
          <p:cNvPr id="5" name="Text 3"/>
          <p:cNvSpPr/>
          <p:nvPr/>
        </p:nvSpPr>
        <p:spPr>
          <a:xfrm>
            <a:off x="2690875" y="2204152"/>
            <a:ext cx="9933503" cy="444341"/>
          </a:xfrm>
          <a:prstGeom prst="rect">
            <a:avLst/>
          </a:prstGeom>
          <a:noFill/>
          <a:ln/>
        </p:spPr>
        <p:txBody>
          <a:bodyPr wrap="none" rtlCol="0" anchor="t"/>
          <a:lstStyle/>
          <a:p>
            <a:pPr marL="0" indent="0">
              <a:lnSpc>
                <a:spcPts val="3499"/>
              </a:lnSpc>
              <a:buNone/>
            </a:pPr>
            <a:r>
              <a:rPr lang="en-US" sz="2187" i="1" dirty="0">
                <a:solidFill>
                  <a:srgbClr val="3A3630"/>
                </a:solidFill>
                <a:latin typeface="Source Sans Pro" pitchFamily="34" charset="0"/>
                <a:ea typeface="Source Sans Pro" pitchFamily="34" charset="-122"/>
                <a:cs typeface="Source Sans Pro" pitchFamily="34" charset="-120"/>
              </a:rPr>
              <a:t>      </a:t>
            </a:r>
            <a:r>
              <a:rPr lang="en-US" sz="2187" b="1" i="1" dirty="0">
                <a:solidFill>
                  <a:srgbClr val="3A3630"/>
                </a:solidFill>
                <a:latin typeface="Source Sans Pro" pitchFamily="34" charset="0"/>
                <a:ea typeface="Source Sans Pro" pitchFamily="34" charset="-122"/>
                <a:cs typeface="Source Sans Pro" pitchFamily="34" charset="-120"/>
              </a:rPr>
              <a:t>  </a:t>
            </a:r>
            <a:r>
              <a:rPr lang="en-US" sz="2187" b="1" dirty="0">
                <a:solidFill>
                  <a:srgbClr val="3A3630"/>
                </a:solidFill>
                <a:latin typeface="Source Sans Pro" pitchFamily="34" charset="0"/>
                <a:ea typeface="Source Sans Pro" pitchFamily="34" charset="-122"/>
                <a:cs typeface="Source Sans Pro" pitchFamily="34" charset="-120"/>
              </a:rPr>
              <a:t>Example: </a:t>
            </a:r>
            <a:r>
              <a:rPr lang="en-US" sz="2187" dirty="0">
                <a:solidFill>
                  <a:srgbClr val="3A3630"/>
                </a:solidFill>
                <a:latin typeface="Source Sans Pro" pitchFamily="34" charset="0"/>
                <a:ea typeface="Source Sans Pro" pitchFamily="34" charset="-122"/>
                <a:cs typeface="Source Sans Pro" pitchFamily="34" charset="-120"/>
              </a:rPr>
              <a:t>Remember this: Practice makes perfect.</a:t>
            </a:r>
            <a:endParaRPr lang="en-US" sz="2187" dirty="0"/>
          </a:p>
        </p:txBody>
      </p:sp>
      <p:sp>
        <p:nvSpPr>
          <p:cNvPr id="6" name="Text 4"/>
          <p:cNvSpPr/>
          <p:nvPr/>
        </p:nvSpPr>
        <p:spPr>
          <a:xfrm>
            <a:off x="2913046" y="3027469"/>
            <a:ext cx="9489162" cy="888682"/>
          </a:xfrm>
          <a:prstGeom prst="rect">
            <a:avLst/>
          </a:prstGeom>
          <a:noFill/>
          <a:ln/>
        </p:spPr>
        <p:txBody>
          <a:bodyPr wrap="square" rtlCol="0" anchor="t"/>
          <a:lstStyle/>
          <a:p>
            <a:pPr marL="342900" indent="-342900" algn="l">
              <a:lnSpc>
                <a:spcPts val="3499"/>
              </a:lnSpc>
              <a:buSzPct val="100000"/>
              <a:buFont typeface="Wingdings" panose="05000000000000000000" pitchFamily="2" charset="2"/>
              <a:buChar char="Ø"/>
            </a:pPr>
            <a:r>
              <a:rPr lang="en-US" sz="2187" b="1" dirty="0">
                <a:solidFill>
                  <a:srgbClr val="3A3630"/>
                </a:solidFill>
                <a:latin typeface="Source Sans Pro" pitchFamily="34" charset="0"/>
                <a:ea typeface="Source Sans Pro" pitchFamily="34" charset="-122"/>
                <a:cs typeface="Source Sans Pro" pitchFamily="34" charset="-120"/>
              </a:rPr>
              <a:t>Semi-Colon (;) - The Middle Ground</a:t>
            </a:r>
            <a:r>
              <a:rPr lang="en-US" sz="2187" dirty="0">
                <a:solidFill>
                  <a:srgbClr val="3A3630"/>
                </a:solidFill>
                <a:latin typeface="Source Sans Pro" pitchFamily="34" charset="0"/>
                <a:ea typeface="Source Sans Pro" pitchFamily="34" charset="-122"/>
                <a:cs typeface="Source Sans Pro" pitchFamily="34" charset="-120"/>
              </a:rPr>
              <a:t> The semi-colon connects closely related ideas. It's stronger than a comma but gentler than a period.</a:t>
            </a:r>
            <a:endParaRPr lang="en-US" sz="2187" dirty="0"/>
          </a:p>
        </p:txBody>
      </p:sp>
      <p:sp>
        <p:nvSpPr>
          <p:cNvPr id="7" name="Text 5"/>
          <p:cNvSpPr/>
          <p:nvPr/>
        </p:nvSpPr>
        <p:spPr>
          <a:xfrm>
            <a:off x="2690874" y="4143463"/>
            <a:ext cx="9933503" cy="444341"/>
          </a:xfrm>
          <a:prstGeom prst="rect">
            <a:avLst/>
          </a:prstGeom>
          <a:noFill/>
          <a:ln/>
        </p:spPr>
        <p:txBody>
          <a:bodyPr wrap="none" rtlCol="0" anchor="t"/>
          <a:lstStyle/>
          <a:p>
            <a:pPr marL="0" indent="0">
              <a:lnSpc>
                <a:spcPts val="3499"/>
              </a:lnSpc>
              <a:buNone/>
            </a:pPr>
            <a:r>
              <a:rPr lang="en-US" sz="2187" b="1" dirty="0">
                <a:solidFill>
                  <a:srgbClr val="000000"/>
                </a:solidFill>
                <a:latin typeface="Source Sans Pro" pitchFamily="34" charset="0"/>
                <a:ea typeface="Source Sans Pro" pitchFamily="34" charset="-122"/>
                <a:cs typeface="Source Sans Pro" pitchFamily="34" charset="-120"/>
              </a:rPr>
              <a:t>        Example:</a:t>
            </a:r>
            <a:r>
              <a:rPr lang="en-US" sz="2187" dirty="0">
                <a:solidFill>
                  <a:srgbClr val="3A3630"/>
                </a:solidFill>
                <a:latin typeface="Source Sans Pro" pitchFamily="34" charset="0"/>
                <a:ea typeface="Source Sans Pro" pitchFamily="34" charset="-122"/>
                <a:cs typeface="Source Sans Pro" pitchFamily="34" charset="-120"/>
              </a:rPr>
              <a:t>  She loves to read; he prefers watching movies.</a:t>
            </a:r>
            <a:endParaRPr lang="en-US" sz="2187" dirty="0"/>
          </a:p>
        </p:txBody>
      </p:sp>
      <p:sp>
        <p:nvSpPr>
          <p:cNvPr id="8" name="Text 6"/>
          <p:cNvSpPr/>
          <p:nvPr/>
        </p:nvSpPr>
        <p:spPr>
          <a:xfrm>
            <a:off x="2913046" y="5054203"/>
            <a:ext cx="9489162" cy="888682"/>
          </a:xfrm>
          <a:prstGeom prst="rect">
            <a:avLst/>
          </a:prstGeom>
          <a:noFill/>
          <a:ln/>
        </p:spPr>
        <p:txBody>
          <a:bodyPr wrap="square" rtlCol="0" anchor="t"/>
          <a:lstStyle/>
          <a:p>
            <a:pPr marL="342900" indent="-342900" algn="l">
              <a:lnSpc>
                <a:spcPts val="3499"/>
              </a:lnSpc>
              <a:buSzPct val="100000"/>
              <a:buFont typeface="Wingdings" panose="05000000000000000000" pitchFamily="2" charset="2"/>
              <a:buChar char="Ø"/>
            </a:pPr>
            <a:r>
              <a:rPr lang="en-US" sz="2187" b="1" dirty="0">
                <a:solidFill>
                  <a:srgbClr val="3A3630"/>
                </a:solidFill>
                <a:latin typeface="Source Sans Pro" pitchFamily="34" charset="0"/>
                <a:ea typeface="Source Sans Pro" pitchFamily="34" charset="-122"/>
                <a:cs typeface="Source Sans Pro" pitchFamily="34" charset="-120"/>
              </a:rPr>
              <a:t>Ellipsis (...) - The Trail Off</a:t>
            </a:r>
            <a:r>
              <a:rPr lang="en-US" sz="2187" dirty="0">
                <a:solidFill>
                  <a:srgbClr val="3A3630"/>
                </a:solidFill>
                <a:latin typeface="Source Sans Pro" pitchFamily="34" charset="0"/>
                <a:ea typeface="Source Sans Pro" pitchFamily="34" charset="-122"/>
                <a:cs typeface="Source Sans Pro" pitchFamily="34" charset="-120"/>
              </a:rPr>
              <a:t> The ellipsis leaves a trail, showing there's more to come. It's like a hint of what's next.</a:t>
            </a:r>
            <a:endParaRPr lang="en-US" sz="2187" dirty="0"/>
          </a:p>
        </p:txBody>
      </p:sp>
      <p:sp>
        <p:nvSpPr>
          <p:cNvPr id="9" name="Text 7"/>
          <p:cNvSpPr/>
          <p:nvPr/>
        </p:nvSpPr>
        <p:spPr>
          <a:xfrm>
            <a:off x="2690873" y="6229307"/>
            <a:ext cx="9933503" cy="444341"/>
          </a:xfrm>
          <a:prstGeom prst="rect">
            <a:avLst/>
          </a:prstGeom>
          <a:noFill/>
          <a:ln/>
        </p:spPr>
        <p:txBody>
          <a:bodyPr wrap="none" rtlCol="0" anchor="t"/>
          <a:lstStyle/>
          <a:p>
            <a:pPr marL="0" indent="0">
              <a:lnSpc>
                <a:spcPts val="3499"/>
              </a:lnSpc>
              <a:buNone/>
            </a:pPr>
            <a:r>
              <a:rPr lang="en-US" sz="2187" b="1" i="1" dirty="0">
                <a:solidFill>
                  <a:srgbClr val="3A3630"/>
                </a:solidFill>
                <a:latin typeface="Source Sans Pro" pitchFamily="34" charset="0"/>
                <a:ea typeface="Source Sans Pro" pitchFamily="34" charset="-122"/>
                <a:cs typeface="Source Sans Pro" pitchFamily="34" charset="-120"/>
              </a:rPr>
              <a:t>      </a:t>
            </a:r>
            <a:r>
              <a:rPr lang="en-US" sz="2187" dirty="0">
                <a:solidFill>
                  <a:srgbClr val="3A3630"/>
                </a:solidFill>
                <a:latin typeface="Source Sans Pro" pitchFamily="34" charset="0"/>
                <a:ea typeface="Source Sans Pro" pitchFamily="34" charset="-122"/>
                <a:cs typeface="Source Sans Pro" pitchFamily="34" charset="-120"/>
              </a:rPr>
              <a:t>  </a:t>
            </a:r>
            <a:r>
              <a:rPr lang="en-US" sz="2187" b="1" dirty="0">
                <a:solidFill>
                  <a:srgbClr val="3A3630"/>
                </a:solidFill>
                <a:latin typeface="Source Sans Pro" pitchFamily="34" charset="0"/>
                <a:ea typeface="Source Sans Pro" pitchFamily="34" charset="-122"/>
                <a:cs typeface="Source Sans Pro" pitchFamily="34" charset="-120"/>
              </a:rPr>
              <a:t>Example:  </a:t>
            </a:r>
            <a:r>
              <a:rPr lang="en-US" sz="2187" dirty="0">
                <a:solidFill>
                  <a:srgbClr val="3A3630"/>
                </a:solidFill>
                <a:latin typeface="Source Sans Pro" pitchFamily="34" charset="0"/>
                <a:ea typeface="Source Sans Pro" pitchFamily="34" charset="-122"/>
                <a:cs typeface="Source Sans Pro" pitchFamily="34" charset="-120"/>
              </a:rPr>
              <a:t>I wonder what will happen next...</a:t>
            </a:r>
            <a:endParaRPr lang="en-US" sz="2187" dirty="0"/>
          </a:p>
        </p:txBody>
      </p:sp>
      <p:pic>
        <p:nvPicPr>
          <p:cNvPr id="11" name="Picture 10">
            <a:extLst>
              <a:ext uri="{FF2B5EF4-FFF2-40B4-BE49-F238E27FC236}">
                <a16:creationId xmlns:a16="http://schemas.microsoft.com/office/drawing/2014/main" id="{901E2AF6-DBBA-8C1C-FFDA-40BA1DCE7BA8}"/>
              </a:ext>
            </a:extLst>
          </p:cNvPr>
          <p:cNvPicPr>
            <a:picLocks noChangeAspect="1"/>
          </p:cNvPicPr>
          <p:nvPr/>
        </p:nvPicPr>
        <p:blipFill>
          <a:blip r:embed="rId3"/>
          <a:stretch>
            <a:fillRect/>
          </a:stretch>
        </p:blipFill>
        <p:spPr>
          <a:xfrm>
            <a:off x="217170" y="0"/>
            <a:ext cx="1214676" cy="1214676"/>
          </a:xfrm>
          <a:prstGeom prst="rect">
            <a:avLst/>
          </a:prstGeom>
        </p:spPr>
      </p:pic>
    </p:spTree>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5537597" y="3031569"/>
            <a:ext cx="3555087" cy="555427"/>
          </a:xfrm>
          <a:prstGeom prst="rect">
            <a:avLst/>
          </a:prstGeom>
          <a:noFill/>
          <a:ln/>
        </p:spPr>
        <p:txBody>
          <a:bodyPr wrap="none" rtlCol="0" anchor="t"/>
          <a:lstStyle/>
          <a:p>
            <a:pPr marL="0" indent="0" algn="ctr">
              <a:lnSpc>
                <a:spcPts val="4374"/>
              </a:lnSpc>
              <a:buNone/>
            </a:pPr>
            <a:endParaRPr lang="en-US" sz="4800" dirty="0"/>
          </a:p>
        </p:txBody>
      </p:sp>
      <p:sp>
        <p:nvSpPr>
          <p:cNvPr id="5" name="Text 3"/>
          <p:cNvSpPr/>
          <p:nvPr/>
        </p:nvSpPr>
        <p:spPr>
          <a:xfrm>
            <a:off x="2874169" y="4630638"/>
            <a:ext cx="9933503" cy="1388745"/>
          </a:xfrm>
          <a:prstGeom prst="rect">
            <a:avLst/>
          </a:prstGeom>
          <a:noFill/>
          <a:ln/>
        </p:spPr>
        <p:txBody>
          <a:bodyPr wrap="square" rtlCol="0" anchor="t"/>
          <a:lstStyle/>
          <a:p>
            <a:pPr marL="0" indent="0" algn="ctr">
              <a:lnSpc>
                <a:spcPts val="2734"/>
              </a:lnSpc>
              <a:buNone/>
            </a:pPr>
            <a:r>
              <a:rPr lang="en-US" sz="2600" dirty="0">
                <a:solidFill>
                  <a:srgbClr val="000000"/>
                </a:solidFill>
                <a:latin typeface="Lora" pitchFamily="34" charset="0"/>
                <a:ea typeface="Lora" pitchFamily="34" charset="-122"/>
                <a:cs typeface="Lora" pitchFamily="34" charset="-120"/>
              </a:rPr>
              <a:t>In conclusion, punctuation is like a magic wand for our words. Using it well turns our sentences into a smooth and clear story. So, let's embrace punctuation as our writing friend and create magical, easy-to-understand stories for everyone to enjoy!</a:t>
            </a:r>
            <a:endParaRPr lang="en-US" sz="2600" dirty="0"/>
          </a:p>
        </p:txBody>
      </p:sp>
      <p:pic>
        <p:nvPicPr>
          <p:cNvPr id="8" name="Picture 7">
            <a:extLst>
              <a:ext uri="{FF2B5EF4-FFF2-40B4-BE49-F238E27FC236}">
                <a16:creationId xmlns:a16="http://schemas.microsoft.com/office/drawing/2014/main" id="{47743215-7284-B46E-59A9-E44FC3AEB529}"/>
              </a:ext>
            </a:extLst>
          </p:cNvPr>
          <p:cNvPicPr>
            <a:picLocks noChangeAspect="1"/>
          </p:cNvPicPr>
          <p:nvPr/>
        </p:nvPicPr>
        <p:blipFill rotWithShape="1">
          <a:blip r:embed="rId3"/>
          <a:srcRect r="5740"/>
          <a:stretch/>
        </p:blipFill>
        <p:spPr>
          <a:xfrm>
            <a:off x="0" y="0"/>
            <a:ext cx="14630400" cy="3809167"/>
          </a:xfrm>
          <a:prstGeom prst="rect">
            <a:avLst/>
          </a:prstGeom>
        </p:spPr>
      </p:pic>
    </p:spTree>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txBody>
          <a:bodyPr/>
          <a:lstStyle/>
          <a:p>
            <a:endParaRPr lang="en-GB" dirty="0"/>
          </a:p>
        </p:txBody>
      </p:sp>
      <p:sp>
        <p:nvSpPr>
          <p:cNvPr id="4" name="Text 2"/>
          <p:cNvSpPr/>
          <p:nvPr/>
        </p:nvSpPr>
        <p:spPr>
          <a:xfrm>
            <a:off x="5276017" y="4439722"/>
            <a:ext cx="4443889" cy="694373"/>
          </a:xfrm>
          <a:prstGeom prst="rect">
            <a:avLst/>
          </a:prstGeom>
          <a:noFill/>
          <a:ln/>
        </p:spPr>
        <p:txBody>
          <a:bodyPr wrap="none" rtlCol="0" anchor="t"/>
          <a:lstStyle/>
          <a:p>
            <a:pPr marL="0" indent="0" algn="ctr">
              <a:lnSpc>
                <a:spcPts val="5468"/>
              </a:lnSpc>
              <a:buNone/>
            </a:pPr>
            <a:r>
              <a:rPr lang="en-US" sz="4800" dirty="0"/>
              <a:t>Thanks For Watching</a:t>
            </a:r>
          </a:p>
          <a:p>
            <a:pPr marL="0" indent="0" algn="ctr">
              <a:lnSpc>
                <a:spcPts val="5468"/>
              </a:lnSpc>
              <a:buNone/>
            </a:pPr>
            <a:endParaRPr lang="en-US" sz="4800" dirty="0"/>
          </a:p>
          <a:p>
            <a:pPr marL="0" indent="0" algn="ctr">
              <a:lnSpc>
                <a:spcPts val="5468"/>
              </a:lnSpc>
              <a:buNone/>
            </a:pPr>
            <a:endParaRPr lang="en-US" sz="4800" dirty="0"/>
          </a:p>
          <a:p>
            <a:pPr marL="0" indent="0" algn="ctr">
              <a:lnSpc>
                <a:spcPts val="5468"/>
              </a:lnSpc>
              <a:buNone/>
            </a:pPr>
            <a:endParaRPr lang="en-US" sz="4800" dirty="0"/>
          </a:p>
          <a:p>
            <a:pPr marL="0" indent="0" algn="ctr">
              <a:lnSpc>
                <a:spcPts val="5468"/>
              </a:lnSpc>
              <a:buNone/>
            </a:pPr>
            <a:r>
              <a:rPr lang="en-US" sz="2400" dirty="0">
                <a:latin typeface="Lora"/>
              </a:rPr>
              <a:t>||      This presentation is made by our team     ||</a:t>
            </a:r>
          </a:p>
        </p:txBody>
      </p:sp>
      <p:sp>
        <p:nvSpPr>
          <p:cNvPr id="5" name="Text 3"/>
          <p:cNvSpPr/>
          <p:nvPr/>
        </p:nvSpPr>
        <p:spPr>
          <a:xfrm>
            <a:off x="4442341" y="5196721"/>
            <a:ext cx="5745480" cy="347186"/>
          </a:xfrm>
          <a:prstGeom prst="rect">
            <a:avLst/>
          </a:prstGeom>
          <a:noFill/>
          <a:ln/>
        </p:spPr>
        <p:txBody>
          <a:bodyPr wrap="none" rtlCol="0" anchor="t"/>
          <a:lstStyle/>
          <a:p>
            <a:pPr marL="0" indent="0" algn="ctr">
              <a:lnSpc>
                <a:spcPts val="2734"/>
              </a:lnSpc>
              <a:buNone/>
            </a:pPr>
            <a:endParaRPr lang="en-US" sz="2300" dirty="0"/>
          </a:p>
        </p:txBody>
      </p:sp>
      <p:sp>
        <p:nvSpPr>
          <p:cNvPr id="6" name="Text 4"/>
          <p:cNvSpPr/>
          <p:nvPr/>
        </p:nvSpPr>
        <p:spPr>
          <a:xfrm>
            <a:off x="2348389" y="5877163"/>
            <a:ext cx="9933503" cy="355402"/>
          </a:xfrm>
          <a:prstGeom prst="rect">
            <a:avLst/>
          </a:prstGeom>
          <a:noFill/>
          <a:ln/>
        </p:spPr>
        <p:txBody>
          <a:bodyPr wrap="none" rtlCol="0" anchor="t"/>
          <a:lstStyle/>
          <a:p>
            <a:pPr marL="0" indent="0" algn="ctr">
              <a:lnSpc>
                <a:spcPts val="2799"/>
              </a:lnSpc>
              <a:buNone/>
            </a:pPr>
            <a:r>
              <a:rPr lang="en-US" sz="1750" i="1" dirty="0">
                <a:solidFill>
                  <a:srgbClr val="F44444"/>
                </a:solidFill>
                <a:latin typeface="Source Sans Pro" pitchFamily="34" charset="0"/>
                <a:ea typeface="Source Sans Pro" pitchFamily="34" charset="-122"/>
                <a:cs typeface="Source Sans Pro" pitchFamily="34" charset="-120"/>
              </a:rPr>
              <a:t>:</a:t>
            </a:r>
            <a:endParaRPr lang="en-US" sz="1750" dirty="0"/>
          </a:p>
        </p:txBody>
      </p:sp>
      <p:sp>
        <p:nvSpPr>
          <p:cNvPr id="7" name="Text 5"/>
          <p:cNvSpPr/>
          <p:nvPr/>
        </p:nvSpPr>
        <p:spPr>
          <a:xfrm>
            <a:off x="2348389" y="6482477"/>
            <a:ext cx="9933503" cy="355402"/>
          </a:xfrm>
          <a:prstGeom prst="rect">
            <a:avLst/>
          </a:prstGeom>
          <a:noFill/>
          <a:ln/>
        </p:spPr>
        <p:txBody>
          <a:bodyPr wrap="none" rtlCol="0" anchor="t"/>
          <a:lstStyle/>
          <a:p>
            <a:pPr marL="0" indent="0">
              <a:lnSpc>
                <a:spcPts val="2799"/>
              </a:lnSpc>
              <a:buNone/>
            </a:pPr>
            <a:endParaRPr lang="en-US" sz="1750" dirty="0"/>
          </a:p>
        </p:txBody>
      </p:sp>
      <p:pic>
        <p:nvPicPr>
          <p:cNvPr id="8" name="Image 0" descr="preencoded.png"/>
          <p:cNvPicPr>
            <a:picLocks noChangeAspect="1"/>
          </p:cNvPicPr>
          <p:nvPr/>
        </p:nvPicPr>
        <p:blipFill>
          <a:blip r:embed="rId3"/>
          <a:stretch>
            <a:fillRect/>
          </a:stretch>
        </p:blipFill>
        <p:spPr>
          <a:xfrm>
            <a:off x="0" y="0"/>
            <a:ext cx="14630400" cy="2777490"/>
          </a:xfrm>
          <a:prstGeom prst="rect">
            <a:avLst/>
          </a:prstGeom>
        </p:spPr>
      </p:pic>
    </p:spTree>
    <p:extLst>
      <p:ext uri="{BB962C8B-B14F-4D97-AF65-F5344CB8AC3E}">
        <p14:creationId xmlns:p14="http://schemas.microsoft.com/office/powerpoint/2010/main" val="4072905186"/>
      </p:ext>
    </p:extLst>
  </p:cSld>
  <p:clrMapOvr>
    <a:masterClrMapping/>
  </p:clrMapOvr>
  <p:transition spd="slow">
    <p:cove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514</Words>
  <Application>Microsoft Office PowerPoint</Application>
  <PresentationFormat>Custom</PresentationFormat>
  <Paragraphs>43</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Lora</vt:lpstr>
      <vt:lpstr>Source Sans Pro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DELL</cp:lastModifiedBy>
  <cp:revision>3</cp:revision>
  <dcterms:created xsi:type="dcterms:W3CDTF">2023-11-27T17:09:16Z</dcterms:created>
  <dcterms:modified xsi:type="dcterms:W3CDTF">2023-11-27T17:47:20Z</dcterms:modified>
</cp:coreProperties>
</file>